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5" r:id="rId12"/>
    <p:sldId id="270" r:id="rId13"/>
    <p:sldId id="271" r:id="rId14"/>
    <p:sldId id="272" r:id="rId15"/>
    <p:sldId id="273" r:id="rId16"/>
    <p:sldId id="274" r:id="rId17"/>
    <p:sldId id="267" r:id="rId18"/>
    <p:sldId id="259" r:id="rId19"/>
    <p:sldId id="26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0000"/>
    <a:srgbClr val="0033CC"/>
    <a:srgbClr val="000066"/>
    <a:srgbClr val="0000FF"/>
    <a:srgbClr val="008000"/>
    <a:srgbClr val="009900"/>
    <a:srgbClr val="003399"/>
    <a:srgbClr val="00CC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6AE3A-FC3F-4AB1-A15A-B2DA63A7D78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162CC-72A4-4B7E-9E46-AD19266EC9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H="1" flipV="1">
            <a:off x="-228600" y="1066800"/>
            <a:ext cx="9372600" cy="4343400"/>
          </a:xfrm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ses-roses-9789195-272-20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682173" y="2967335"/>
            <a:ext cx="1779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  <a:noAutofit/>
          </a:bodyPr>
          <a:lstStyle/>
          <a:p>
            <a:r>
              <a:rPr lang="bn-BD" sz="80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8000" b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10134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শংকর কুমার রায়                            শ্রেনীঃ ৯ম </a:t>
            </a:r>
          </a:p>
          <a:p>
            <a:pPr>
              <a:buNone/>
            </a:pPr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 শিক্ষক                                বিষয়ঃ গনিত </a:t>
            </a:r>
          </a:p>
          <a:p>
            <a:pPr>
              <a:buNone/>
            </a:pPr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চিতলমারী হাসিনা বেঃ মাঃ                  পাঠঃ ঘনজ্যামিতি</a:t>
            </a:r>
          </a:p>
          <a:p>
            <a:pPr>
              <a:buNone/>
            </a:pPr>
            <a:r>
              <a:rPr lang="bn-BD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বাঃ বিদ্যালয়                                    সম্যঃ ৫০ মিনিট    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3124200" y="3352800"/>
            <a:ext cx="2971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1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1000"/>
            <a:ext cx="3962400" cy="23399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0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273" y="4191000"/>
            <a:ext cx="3952727" cy="24795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2310579" y="2967335"/>
            <a:ext cx="45228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Your Text Here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1325562"/>
          </a:xfrm>
        </p:spPr>
        <p:txBody>
          <a:bodyPr>
            <a:noAutofit/>
          </a:bodyPr>
          <a:lstStyle/>
          <a:p>
            <a:pPr algn="l"/>
            <a:r>
              <a:rPr lang="bn-BD" sz="96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শিখনফলঃ </a:t>
            </a:r>
            <a:endParaRPr lang="en-US" sz="9600" u="sng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8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ঘনবস্তুর সঙ্গা বলতে পারবে ।</a:t>
            </a:r>
          </a:p>
          <a:p>
            <a:r>
              <a:rPr lang="bn-BD" sz="48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ঘনবস্তুর তলের ক্ষেত্রফল, আয়াতন ও কর্নের দৈর্ঘ্য নির্নয়ের সূত্র বলতে পারবে। </a:t>
            </a:r>
          </a:p>
          <a:p>
            <a:r>
              <a:rPr lang="bn-BD" sz="48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ঘনবস্তুর তলের ক্ষেত্রফল, আয়াতন ও কর্নের দৈর্ঘ্য নির্নয় করতে পারবে।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28600"/>
            <a:ext cx="15240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 ছবিগুলো দেখিঃ 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an 3"/>
          <p:cNvSpPr/>
          <p:nvPr/>
        </p:nvSpPr>
        <p:spPr>
          <a:xfrm>
            <a:off x="838200" y="1676400"/>
            <a:ext cx="1752600" cy="4495800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be 4"/>
          <p:cNvSpPr/>
          <p:nvPr/>
        </p:nvSpPr>
        <p:spPr>
          <a:xfrm>
            <a:off x="2971800" y="1828800"/>
            <a:ext cx="1828800" cy="4267200"/>
          </a:xfrm>
          <a:prstGeom prst="cube">
            <a:avLst>
              <a:gd name="adj" fmla="val 4707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be 5"/>
          <p:cNvSpPr/>
          <p:nvPr/>
        </p:nvSpPr>
        <p:spPr>
          <a:xfrm>
            <a:off x="5334000" y="2514600"/>
            <a:ext cx="3276600" cy="3197352"/>
          </a:xfrm>
          <a:prstGeom prst="cub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pPr>
              <a:buNone/>
            </a:pP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এটা কেমন আকৃতির ঘনবস্তু ?</a:t>
            </a:r>
          </a:p>
          <a:p>
            <a:endParaRPr lang="bn-BD" dirty="0" smtClean="0"/>
          </a:p>
          <a:p>
            <a:endParaRPr lang="bn-BD" dirty="0" smtClean="0"/>
          </a:p>
          <a:p>
            <a:endParaRPr lang="en-US" dirty="0"/>
          </a:p>
        </p:txBody>
      </p:sp>
      <p:sp>
        <p:nvSpPr>
          <p:cNvPr id="4" name="Cube 3"/>
          <p:cNvSpPr/>
          <p:nvPr/>
        </p:nvSpPr>
        <p:spPr>
          <a:xfrm>
            <a:off x="1143000" y="609600"/>
            <a:ext cx="7696200" cy="4876800"/>
          </a:xfrm>
          <a:prstGeom prst="cube">
            <a:avLst>
              <a:gd name="adj" fmla="val 2847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0" y="3276600"/>
            <a:ext cx="250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আয়াতকার ঘনবস্তু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72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আয়াতকার ঘনবস্তু ।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/>
          <a:p>
            <a:r>
              <a:rPr lang="bn-BD" sz="66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 চিত্রটি লক্ষ্য করঃ  </a:t>
            </a:r>
            <a:endParaRPr lang="en-US" sz="66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c</a:t>
            </a: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b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a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ube 3"/>
          <p:cNvSpPr/>
          <p:nvPr/>
        </p:nvSpPr>
        <p:spPr>
          <a:xfrm>
            <a:off x="1219200" y="1295400"/>
            <a:ext cx="7162800" cy="4419600"/>
          </a:xfrm>
          <a:prstGeom prst="cube">
            <a:avLst>
              <a:gd name="adj" fmla="val 2908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 সূত্রগুলো লক্ষ্য করঃ </a:t>
            </a:r>
            <a:endParaRPr lang="en-US" sz="6000" b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আয়াতকার ঘনবস্তুর দৈর্ঘ্য = 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একক </a:t>
            </a:r>
          </a:p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আয়াতকার ঘনবস্তুর প্রস্থ =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একক</a:t>
            </a:r>
            <a:endParaRPr lang="en-US" dirty="0" smtClean="0"/>
          </a:p>
          <a:p>
            <a:pPr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আয়াতকার ঘনবস্তুর উচ্চতা=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একক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আয়াতকার ঘনবস্তুর তলের ক্ষেত্রফল= 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2(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ab+bc+ca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বর্গ           </a:t>
            </a:r>
          </a:p>
          <a:p>
            <a:pPr>
              <a:buNone/>
            </a:pP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একক</a:t>
            </a:r>
          </a:p>
          <a:p>
            <a:pPr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আয়াতকার ঘনবস্তুর আয়তন=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abc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ঘন একক 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আয়াতকার ঘনবস্তুর কর্নের দৈঘ্য=                 এক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724400" y="5105400"/>
          <a:ext cx="1828800" cy="533400"/>
        </p:xfrm>
        <a:graphic>
          <a:graphicData uri="http://schemas.openxmlformats.org/presentationml/2006/ole">
            <p:oleObj spid="_x0000_s1027" name="Equation" r:id="rId3" imgW="965160" imgH="317160" progId="Equation.3">
              <p:embed/>
            </p:oleObj>
          </a:graphicData>
        </a:graphic>
      </p:graphicFrame>
      <p:sp>
        <p:nvSpPr>
          <p:cNvPr id="6" name="Cube 5"/>
          <p:cNvSpPr/>
          <p:nvPr/>
        </p:nvSpPr>
        <p:spPr>
          <a:xfrm>
            <a:off x="6629400" y="1447800"/>
            <a:ext cx="1752600" cy="1600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2000" y="25908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010400" y="28956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2057400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0"/>
            <a:ext cx="8153400" cy="2697163"/>
          </a:xfrm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 আয়াতকার ঘনবস্তুর দৈর্ঘ্য ৩০ সেঃ মিঃ , প্রস্থ ২০ সেঃ মিঃ এবং উচ্চতা ২৫ সেঃ মিঃ । ঘনবস্তুটির তলের ক্ষেত্রফল, আয়তন ও কর্নের দৈর্ঘ্য নির্নয় কর ।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ube 3"/>
          <p:cNvSpPr/>
          <p:nvPr/>
        </p:nvSpPr>
        <p:spPr>
          <a:xfrm>
            <a:off x="5715000" y="304800"/>
            <a:ext cx="3200400" cy="25146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3581400"/>
            <a:ext cx="240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26670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৩০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34400" y="24384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২০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14478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২৫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52400"/>
            <a:ext cx="480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সমাধান করঃ </a:t>
            </a:r>
            <a:endParaRPr lang="en-US" sz="8000" dirty="0">
              <a:solidFill>
                <a:srgbClr val="CC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bn-BD" sz="6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সমাধানঃ </a:t>
            </a:r>
            <a:endParaRPr lang="en-US" sz="60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6858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দেওয়া আছে,</a:t>
            </a:r>
          </a:p>
          <a:p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আয়াতকার ঘনবস্তুর দৈর্ঘ্য , 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a=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৩০ সেঃ মিঃ</a:t>
            </a:r>
          </a:p>
          <a:p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     প্রস্থ,   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b=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২০ সেঃ মিঃ</a:t>
            </a:r>
          </a:p>
          <a:p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এবং উচ্চতা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,c=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২৫ সেঃ মিঃ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আয়াতকার ঘনবস্তুর তলের ক্ষেত্রফল=২(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ab+bc+ca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বর্গ  সেঃমিঃ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   =২(৩০×২০+২০×২৫+২৫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×৩০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বর্গ 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					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সেঃমিঃ    </a:t>
            </a:r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  =2(600+500+750)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বর্গ সেঃ মিঃ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  =২(১৮৫০) বর্গ সেঃ মিঃ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         =৩৭০০বর্গ সেঃ মিঃ</a:t>
            </a:r>
          </a:p>
          <a:p>
            <a:r>
              <a:rPr lang="bn-BD" sz="24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2400" dirty="0" smtClean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ube 9"/>
          <p:cNvSpPr/>
          <p:nvPr/>
        </p:nvSpPr>
        <p:spPr>
          <a:xfrm>
            <a:off x="6096000" y="0"/>
            <a:ext cx="2895600" cy="25146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086600" y="23622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৩০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2600" y="14478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২৫ </a:t>
            </a:r>
            <a:endParaRPr lang="en-US" sz="32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0" y="22098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২০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70" decel="100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770" decel="100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bn-BD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                                                                         </a:t>
            </a:r>
          </a:p>
          <a:p>
            <a:pPr algn="just">
              <a:buNone/>
            </a:pPr>
            <a:r>
              <a:rPr lang="bn-BD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                             </a:t>
            </a:r>
          </a:p>
          <a:p>
            <a:pPr algn="just">
              <a:buNone/>
            </a:pPr>
            <a:endParaRPr lang="bn-BD" sz="3600" dirty="0" smtClean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None/>
            </a:pPr>
            <a:r>
              <a:rPr lang="bn-BD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>
              <a:buNone/>
            </a:pPr>
            <a:r>
              <a:rPr lang="bn-BD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আয়াতকার ঘনবস্তুর আয়তন=</a:t>
            </a:r>
            <a:r>
              <a:rPr lang="en-US" sz="3600" dirty="0" err="1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abc</a:t>
            </a:r>
            <a:r>
              <a:rPr lang="en-US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ঘন সেঃ মিঃ</a:t>
            </a:r>
          </a:p>
          <a:p>
            <a:pPr>
              <a:buNone/>
            </a:pPr>
            <a:r>
              <a:rPr lang="bn-BD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                                 =৩০×২০×২৫ ঘন সেঃ মিঃ</a:t>
            </a:r>
            <a:endParaRPr lang="en-US" sz="3600" dirty="0" smtClean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                                  =15000</a:t>
            </a:r>
            <a:r>
              <a:rPr lang="bn-BD" sz="36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ঘন সেঃ মিঃ      </a:t>
            </a:r>
          </a:p>
        </p:txBody>
      </p:sp>
      <p:sp>
        <p:nvSpPr>
          <p:cNvPr id="4" name="Cube 3"/>
          <p:cNvSpPr/>
          <p:nvPr/>
        </p:nvSpPr>
        <p:spPr>
          <a:xfrm>
            <a:off x="4343400" y="381000"/>
            <a:ext cx="3810000" cy="24384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772400" y="24384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২০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28194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৩০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17526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37160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আয়াতকার ঘন বস্তুর কর্নের দৈর্ঘ্য =                           সেঃমিঃ</a:t>
            </a:r>
          </a:p>
          <a:p>
            <a:pPr>
              <a:lnSpc>
                <a:spcPct val="150000"/>
              </a:lnSpc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=                            সেঃ মিঃ</a:t>
            </a:r>
          </a:p>
          <a:p>
            <a:pPr>
              <a:lnSpc>
                <a:spcPct val="150000"/>
              </a:lnSpc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=                                সেঃ মিঃ </a:t>
            </a:r>
          </a:p>
          <a:p>
            <a:pPr>
              <a:lnSpc>
                <a:spcPct val="150000"/>
              </a:lnSpc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 =                  সেঃ মিঃ  </a:t>
            </a:r>
          </a:p>
          <a:p>
            <a:pPr>
              <a:lnSpc>
                <a:spcPct val="150000"/>
              </a:lnSpc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 =                 সেঃ মিঃ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495800" y="1524000"/>
          <a:ext cx="2362200" cy="685800"/>
        </p:xfrm>
        <a:graphic>
          <a:graphicData uri="http://schemas.openxmlformats.org/presentationml/2006/ole">
            <p:oleObj spid="_x0000_s23554" name="Equation" r:id="rId3" imgW="965160" imgH="31716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495800" y="2286000"/>
          <a:ext cx="2438400" cy="609600"/>
        </p:xfrm>
        <a:graphic>
          <a:graphicData uri="http://schemas.openxmlformats.org/presentationml/2006/ole">
            <p:oleObj spid="_x0000_s23555" name="Equation" r:id="rId4" imgW="1307880" imgH="31716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495800" y="2895600"/>
          <a:ext cx="3124200" cy="762000"/>
        </p:xfrm>
        <a:graphic>
          <a:graphicData uri="http://schemas.openxmlformats.org/presentationml/2006/ole">
            <p:oleObj spid="_x0000_s23557" name="Equation" r:id="rId5" imgW="1206360" imgH="25380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724400" y="3657600"/>
          <a:ext cx="1371600" cy="762000"/>
        </p:xfrm>
        <a:graphic>
          <a:graphicData uri="http://schemas.openxmlformats.org/presentationml/2006/ole">
            <p:oleObj spid="_x0000_s23559" name="Equation" r:id="rId6" imgW="444240" imgH="22860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724400" y="4495800"/>
          <a:ext cx="1295400" cy="635000"/>
        </p:xfrm>
        <a:graphic>
          <a:graphicData uri="http://schemas.openxmlformats.org/presentationml/2006/ole">
            <p:oleObj spid="_x0000_s23560" name="Equation" r:id="rId7" imgW="393480" imgH="177480" progId="Equation.3">
              <p:embed/>
            </p:oleObj>
          </a:graphicData>
        </a:graphic>
      </p:graphicFrame>
      <p:sp>
        <p:nvSpPr>
          <p:cNvPr id="13" name="Cube 12"/>
          <p:cNvSpPr/>
          <p:nvPr/>
        </p:nvSpPr>
        <p:spPr>
          <a:xfrm>
            <a:off x="762000" y="2667000"/>
            <a:ext cx="2819400" cy="22860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276600" y="45720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২০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48006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৩০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38100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২৫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endParaRPr lang="en-US" sz="66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sz="4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একটি আয়াতকার ঘনবস্তুর দৈর্ঘ্য ১৫ মিটার, প্রস্থ ১২ মিটার ও উচ্চতা ১০মিটার হলে ঘনবস্তুটির কর্নের দৈর্ঘ্য ও তলের ক্ষেত্রফল নির্নয় কর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u="sng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মূল্যায়নঃ </a:t>
            </a:r>
            <a:endParaRPr lang="en-US" sz="7200" u="sng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bn-BD" sz="36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আয়াতকার ঘনবস্তুর তলের ক্ষেত্রফল নির্নয়ের সূত্রটি কি ? 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উত্তরঃ                                  বর্গ একক । </a:t>
            </a:r>
          </a:p>
          <a:p>
            <a:pPr>
              <a:buNone/>
            </a:pPr>
            <a:r>
              <a:rPr lang="bn-BD" sz="3600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আয়াতকার ঘনবস্তুর আয়তন নির্নয়ের সূত্রটি কি ?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উত্তরঃ             ঘন একক ।</a:t>
            </a:r>
          </a:p>
          <a:p>
            <a:pPr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আয়াতকার ঘনবস্তুর কর্নের দৈর্ঘ্য নির্নয়ের সূত্রটি কি ?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উত্তরঃ                           একক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447800" y="2133600"/>
          <a:ext cx="3657600" cy="825500"/>
        </p:xfrm>
        <a:graphic>
          <a:graphicData uri="http://schemas.openxmlformats.org/presentationml/2006/ole">
            <p:oleObj spid="_x0000_s25602" name="Equation" r:id="rId3" imgW="927000" imgH="2156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24000" y="3429000"/>
          <a:ext cx="1828800" cy="762000"/>
        </p:xfrm>
        <a:graphic>
          <a:graphicData uri="http://schemas.openxmlformats.org/presentationml/2006/ole">
            <p:oleObj spid="_x0000_s25603" name="Equation" r:id="rId4" imgW="266400" imgH="17748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524000" y="4724400"/>
          <a:ext cx="2743200" cy="838200"/>
        </p:xfrm>
        <a:graphic>
          <a:graphicData uri="http://schemas.openxmlformats.org/presentationml/2006/ole">
            <p:oleObj spid="_x0000_s25604" name="Equation" r:id="rId5" imgW="965160" imgH="317160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 কাজঃ </a:t>
            </a:r>
            <a:endParaRPr lang="en-US" sz="8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একটি ইটের দৈর্ঘ্য ৪০ সঃমিঃ, প্রস্থ ২০সেঃমিঃ ও উচ্চতা ১৮সেঃমিঃ হলে, ইটটির তলের ক্ষেত্রফল ও আয়তন নির্নয় কর । </a:t>
            </a:r>
            <a:endParaRPr lang="en-US" sz="54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96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751383442_133963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5791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                            C   </a:t>
            </a:r>
          </a:p>
          <a:p>
            <a:endParaRPr lang="en-US" dirty="0"/>
          </a:p>
        </p:txBody>
      </p:sp>
      <p:sp>
        <p:nvSpPr>
          <p:cNvPr id="4" name="Right Triangle 3"/>
          <p:cNvSpPr/>
          <p:nvPr/>
        </p:nvSpPr>
        <p:spPr>
          <a:xfrm>
            <a:off x="914400" y="2438400"/>
            <a:ext cx="2514600" cy="2286000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4" idx="0"/>
            <a:endCxn id="4" idx="2"/>
          </p:cNvCxnSpPr>
          <p:nvPr/>
        </p:nvCxnSpPr>
        <p:spPr>
          <a:xfrm rot="16200000" flipH="1">
            <a:off x="-228600" y="3581400"/>
            <a:ext cx="228600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2170906" y="3467894"/>
            <a:ext cx="1588" cy="25146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4" idx="0"/>
            <a:endCxn id="4" idx="4"/>
          </p:cNvCxnSpPr>
          <p:nvPr/>
        </p:nvCxnSpPr>
        <p:spPr>
          <a:xfrm rot="16200000" flipH="1">
            <a:off x="1028700" y="2324100"/>
            <a:ext cx="2286000" cy="25146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419600" y="1905000"/>
          <a:ext cx="533400" cy="533400"/>
        </p:xfrm>
        <a:graphic>
          <a:graphicData uri="http://schemas.openxmlformats.org/presentationml/2006/ole">
            <p:oleObj spid="_x0000_s2050" name="Equation" r:id="rId3" imgW="164880" imgH="16488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4267200" y="4876800"/>
          <a:ext cx="533400" cy="609600"/>
        </p:xfrm>
        <a:graphic>
          <a:graphicData uri="http://schemas.openxmlformats.org/presentationml/2006/ole">
            <p:oleObj spid="_x0000_s2051" name="Equation" r:id="rId4" imgW="152280" imgH="16488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7391400" y="4876800"/>
          <a:ext cx="685800" cy="685800"/>
        </p:xfrm>
        <a:graphic>
          <a:graphicData uri="http://schemas.openxmlformats.org/presentationml/2006/ole">
            <p:oleObj spid="_x0000_s2052" name="Equation" r:id="rId5" imgW="16488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5 0.0111 L 0.4625 0.0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67 0.0111 L 0.46667 0.0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5 0.0111 L 0.4625 0.011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33400" y="1371600"/>
            <a:ext cx="8610600" cy="5105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62200" y="2057400"/>
            <a:ext cx="5257800" cy="3505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590800" y="2438400"/>
            <a:ext cx="6858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1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 -0.11101 C 0.38334 -0.11101 0.5125 0.00324 0.5125 0.14431 C 0.5125 0.28492 0.38334 0.39963 0.225 0.39963 C 0.06632 0.39963 -0.0625 0.28492 -0.0625 0.14431 C -0.0625 0.00324 0.06632 -0.11101 0.225 -0.11101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990600" y="2895600"/>
            <a:ext cx="3048000" cy="2819400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4" idx="0"/>
            <a:endCxn id="4" idx="2"/>
          </p:cNvCxnSpPr>
          <p:nvPr/>
        </p:nvCxnSpPr>
        <p:spPr>
          <a:xfrm rot="16200000" flipH="1">
            <a:off x="-419100" y="4305300"/>
            <a:ext cx="28194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2"/>
            <a:endCxn id="4" idx="4"/>
          </p:cNvCxnSpPr>
          <p:nvPr/>
        </p:nvCxnSpPr>
        <p:spPr>
          <a:xfrm rot="16200000" flipH="1">
            <a:off x="2514600" y="4191000"/>
            <a:ext cx="1588" cy="3048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4" idx="0"/>
            <a:endCxn id="4" idx="4"/>
          </p:cNvCxnSpPr>
          <p:nvPr/>
        </p:nvCxnSpPr>
        <p:spPr>
          <a:xfrm rot="16200000" flipH="1">
            <a:off x="1104900" y="2781300"/>
            <a:ext cx="2819400" cy="3048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 -2.44218E-6 L 0.45 -2.4421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34 -0.00555 L 0.45834 -0.005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833 -0.00555 L 0.45833 -0.005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349</Words>
  <Application>Microsoft Office PowerPoint</Application>
  <PresentationFormat>On-screen Show (4:3)</PresentationFormat>
  <Paragraphs>107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স্বাগতম </vt:lpstr>
      <vt:lpstr>পরিচিতি </vt:lpstr>
      <vt:lpstr>শিখনফলঃ </vt:lpstr>
      <vt:lpstr>নিচের ছবিগুলো দেখিঃ </vt:lpstr>
      <vt:lpstr>Slide 5</vt:lpstr>
      <vt:lpstr>আজকের পাঠ </vt:lpstr>
      <vt:lpstr>নিচের চিত্রটি লক্ষ্য করঃ  </vt:lpstr>
      <vt:lpstr>নিচের সূত্রগুলো লক্ষ্য করঃ </vt:lpstr>
      <vt:lpstr>Slide 9</vt:lpstr>
      <vt:lpstr>সমাধানঃ </vt:lpstr>
      <vt:lpstr>Slide 11</vt:lpstr>
      <vt:lpstr>Slide 12</vt:lpstr>
      <vt:lpstr>দলীয় কাজঃ </vt:lpstr>
      <vt:lpstr>মূল্যায়নঃ </vt:lpstr>
      <vt:lpstr>বাড়ীর কাজঃ </vt:lpstr>
      <vt:lpstr>সবাইকে ধন্যবাদ 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TSS</cp:lastModifiedBy>
  <cp:revision>98</cp:revision>
  <dcterms:created xsi:type="dcterms:W3CDTF">2006-08-16T00:00:00Z</dcterms:created>
  <dcterms:modified xsi:type="dcterms:W3CDTF">2014-02-07T01:54:42Z</dcterms:modified>
</cp:coreProperties>
</file>